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65" r:id="rId3"/>
    <p:sldId id="258" r:id="rId4"/>
    <p:sldId id="259" r:id="rId5"/>
    <p:sldId id="264" r:id="rId6"/>
    <p:sldId id="266" r:id="rId7"/>
    <p:sldId id="267" r:id="rId8"/>
    <p:sldId id="262" r:id="rId9"/>
    <p:sldId id="263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3E334D-A6BF-3743-9DAA-26F0BC9D15D9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62D59E-BEC4-984A-AE0C-9CC82B77E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3663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DE6A60-1B2D-8102-169E-C7B1B37F54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F5582A1-8816-3FA8-50C0-68511EF3BB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B5AF254-0FDE-FE57-E5C7-F8A9D7DAB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E156A-1BF8-774B-B03C-6F77F7C83E88}" type="datetime1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0561049-882C-4647-3666-BEB4A1BAB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C50C5D1-4D9C-17F6-DEC0-4E378C560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63461-EB05-4E8D-B5A4-DE3EFEA7D8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515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178D10-BB04-3F4D-449B-A6DD66338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9EDD432-3AC3-3939-4A09-F2F09E68CD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EA887E9-7DBB-BBA5-0D00-1E1B33C87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D2C28-56FE-F34D-900E-F19111831008}" type="datetime1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36A37A-D82E-FD74-0FF6-12C09D25C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73DF7F3-7EC0-4A5E-7030-B29F1E8C0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63461-EB05-4E8D-B5A4-DE3EFEA7D8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501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094C455-C6AC-B70E-B61E-3432B8502D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114ED54-09F7-F6DA-3AB2-3C6C4D6880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F87DF2-801A-33D5-5653-634F338AD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7DAC5-E1A3-2043-B82F-B87C32C90DC7}" type="datetime1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599078B-03E3-E4E2-260D-B8AE69EFC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AE30E3-4E18-0F62-C13E-AF4C99FB6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63461-EB05-4E8D-B5A4-DE3EFEA7D8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288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F38A6F-7094-C22C-F2F4-DB4F01B7A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9232517-16BA-6AEE-49FC-751AE5AA9B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D4A892A-8F5C-648C-9BE6-E0B8A8A3A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AB6EB-9801-F044-AA4B-460879FE17AE}" type="datetime1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7BCC29-4B92-3E72-F1BF-82D54621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0D4F0D-3F03-A496-C42F-BBCAC0BDA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63461-EB05-4E8D-B5A4-DE3EFEA7D8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707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8EA38F-2C76-D379-4573-7550DFDFA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5228CB2-48FC-1935-223B-3B448B270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F5C771-945A-F4B3-654C-FA106CC95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8110-F579-884F-9936-488951E5DC83}" type="datetime1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FE9AA31-263D-A362-368C-A4894366C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2085FF6-CE4C-CB1D-22EA-ABEEE39B2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63461-EB05-4E8D-B5A4-DE3EFEA7D8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302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3D589C-47D5-D9C0-C2AF-97C7ECC02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F9F965-8E6B-A7C7-EC09-E0B6D0B58D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5589934-1CD1-40C8-80BB-2BA0FC298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F885124-257B-9A8C-5083-C5C23EB3F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C3E66-F537-134F-9CE5-758A12BDE06B}" type="datetime1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CA66AF7-4345-DCC6-DA27-DB786D229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0C135F1-2780-FA0B-CEDF-C7C6B9AB5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63461-EB05-4E8D-B5A4-DE3EFEA7D8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530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0167C5-388D-94B9-46D2-5BDE4E4B1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52A3598-E775-2F62-6E6C-22A69BB078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2BD5EC6-32B3-F731-978A-05913F4ECD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F1C210F-4CD8-29D0-20A3-DD7DD0A4F9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2E2EEA1-0C81-98EB-3F0A-A09FB3B5CB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CCD334E-69C8-4C4D-4F2F-94A910677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82486-A53B-AB41-A4E9-C4CA2E0CD6AD}" type="datetime1">
              <a:rPr lang="ru-RU" smtClean="0"/>
              <a:t>05.04.2023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B618E9C-1D46-8E2E-BA64-571BF2FC2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12BDB70-E3DB-CB6C-671D-DF43FBFB0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63461-EB05-4E8D-B5A4-DE3EFEA7D8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840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890360-4E2B-F544-6C64-96F54DF35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4F0D74-B834-B7F1-72A6-A5D5C8FDD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8C06D-2223-B24D-9DF8-F1F618C2FEB9}" type="datetime1">
              <a:rPr lang="ru-RU" smtClean="0"/>
              <a:t>05.04.2023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98A4A68-58B5-8ABC-D24A-9F1167A7A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D4C9339-EFC9-84C2-119A-D99B99064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63461-EB05-4E8D-B5A4-DE3EFEA7D8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384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1AD60FE-1552-824C-5460-5F3AD0943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DF4EE-E60E-1D4D-A48D-133468DB5734}" type="datetime1">
              <a:rPr lang="ru-RU" smtClean="0"/>
              <a:t>05.04.2023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9FD8693-7A36-3998-7A87-0673FCD22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B18678A-9FC4-118E-127B-F8877A3E4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63461-EB05-4E8D-B5A4-DE3EFEA7D8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431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826367-A99B-E05C-397F-5D8E5E452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322BCA-DEDD-10B5-4EBC-11A44B530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9DDACDF-185B-5211-5EA1-6520874275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407624B-8BDC-ED2E-207F-1586141BD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936DC-2CE7-BC4C-ADBA-52D9975B198D}" type="datetime1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73F213E-392B-8503-6B78-5DEFC8A05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8725AEF-7A60-A249-E0B2-2669CA16D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63461-EB05-4E8D-B5A4-DE3EFEA7D8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526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42CC00-FA00-4F5B-9F19-7F236B780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685D315-1EF3-78C8-07D4-C28D55831A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6D28280-59C7-19B6-FCEF-83955BEDB2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2859408-6365-77B7-DD6E-71AB595FB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5639F-45D8-7848-AA57-B2A9B16DE2BA}" type="datetime1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DDBFA3F-57A6-ECC1-3DF9-E7CA4DCFF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56B0573-EF31-E7BC-B78B-E87F973CE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63461-EB05-4E8D-B5A4-DE3EFEA7D8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823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5D709D-EB84-4E21-F1E9-6E8C177C6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44FAAE9-A999-A4F8-0676-1BF256FB82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C0233D8-C7B3-9A65-E3AA-E32168525C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01138-8EFF-EF48-9A61-C969E73333CD}" type="datetime1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73E5997-59C1-71AD-369C-B12E3D950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23ED18-4774-FCE7-24DF-00A0C0FF3E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63461-EB05-4E8D-B5A4-DE3EFEA7D8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438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25AB41-40C2-F7E1-7D15-9821017408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Отчет по результатам анализа региональных нормативных правовых актов, направленных</a:t>
            </a:r>
            <a:br>
              <a:rPr lang="ru-RU" sz="3200" b="1" dirty="0"/>
            </a:br>
            <a:r>
              <a:rPr lang="ru-RU" sz="3200" b="1" dirty="0"/>
              <a:t>на поддержку СОНКО в Чувашской Республике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79288BA-F5FD-58E1-D656-FEF487AE26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526143"/>
          </a:xfrm>
        </p:spPr>
        <p:txBody>
          <a:bodyPr/>
          <a:lstStyle/>
          <a:p>
            <a:r>
              <a:rPr lang="ru-RU" dirty="0"/>
              <a:t>Выявление административных барьеров и рекомендации по их снижению для обеспечения доступа СОНКО Чувашской Республики к мерам имущественной поддержки и бюджетным средствам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0AFC99-9CC3-5F72-B972-198FB2D49412}"/>
              </a:ext>
            </a:extLst>
          </p:cNvPr>
          <p:cNvSpPr txBox="1"/>
          <p:nvPr/>
        </p:nvSpPr>
        <p:spPr>
          <a:xfrm>
            <a:off x="5800725" y="5463566"/>
            <a:ext cx="6094268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1800" i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Пермская региональная общественная организация </a:t>
            </a:r>
            <a:endParaRPr lang="ru-RU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r>
              <a:rPr lang="ru-RU" i="1" u="sng" dirty="0"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1800" i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Бюро гражданских компетенций»</a:t>
            </a:r>
          </a:p>
          <a:p>
            <a:pPr algn="r">
              <a:spcBef>
                <a:spcPts val="600"/>
              </a:spcBef>
            </a:pPr>
            <a:r>
              <a:rPr lang="ru-RU" sz="1600" dirty="0">
                <a:effectLst/>
                <a:ea typeface="Calibri" panose="020F0502020204030204" pitchFamily="34" charset="0"/>
              </a:rPr>
              <a:t>март 2023</a:t>
            </a:r>
            <a:endParaRPr lang="ru-RU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717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D503FD-224F-3A99-6D00-8F52E5D17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Общая характеристика исследования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B652A6-E27F-BD91-C7A2-13B65ED12D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745" y="1534510"/>
            <a:ext cx="10597055" cy="4642453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ru-RU" dirty="0"/>
              <a:t>Кабинетный анализ </a:t>
            </a:r>
            <a:endParaRPr lang="en-US" dirty="0"/>
          </a:p>
          <a:p>
            <a:pPr lvl="0"/>
            <a:r>
              <a:rPr lang="ru-RU" dirty="0"/>
              <a:t>Период анализа: март 2023 года</a:t>
            </a:r>
            <a:endParaRPr lang="en-US" dirty="0"/>
          </a:p>
          <a:p>
            <a:pPr lvl="0"/>
            <a:r>
              <a:rPr lang="ru-RU" dirty="0"/>
              <a:t>Материалы: нормативные правовые акты Чувашской Республики, регулирующие порядок предоставления субсидий (грантов, компенсаций) из бюджета ЧР с целью оказания услуг СОНКО в социальной сфере (общее количество 11 НПА).</a:t>
            </a:r>
            <a:endParaRPr lang="en-US" dirty="0"/>
          </a:p>
          <a:p>
            <a:pPr lvl="0"/>
            <a:r>
              <a:rPr lang="ru-RU" dirty="0"/>
              <a:t>Тексты нормативных правовых актов Чувашской республики поддержки СОНКО при осуществлении деятельности в социальной сфере взяты с официальных информационно-правовых систем «Консультант+» и «Кодекс».</a:t>
            </a:r>
            <a:endParaRPr lang="en-US" dirty="0"/>
          </a:p>
          <a:p>
            <a:pPr lvl="0"/>
            <a:r>
              <a:rPr lang="ru-RU" dirty="0"/>
              <a:t>Дополнительно проведен анализ Приказа Минспорта Чувашской Республики от 05.05.2022 N261, которым был признан утратившим силу ранее   действующий административных регламент оценки качества социальных услуг, оказываемых СОНКО в сфере физической культуры и спорта.</a:t>
            </a:r>
            <a:endParaRPr lang="en-US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03F0989-1102-2CE3-EEF9-730E705EB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63461-EB05-4E8D-B5A4-DE3EFEA7D87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0072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5BB1E7-064E-FCE4-A23E-2BC23E1FF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4898860" cy="717441"/>
          </a:xfrm>
        </p:spPr>
        <p:txBody>
          <a:bodyPr>
            <a:noAutofit/>
          </a:bodyPr>
          <a:lstStyle/>
          <a:p>
            <a:r>
              <a:rPr lang="ru-RU" sz="3200" b="1" dirty="0"/>
              <a:t>Методология анализа 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55E68FC3-AFAC-7B31-A1A4-8FFDAA44F7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1082566"/>
            <a:ext cx="5157787" cy="389375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Принципы анализа: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4F56C6-FBE3-102F-3E12-8D996BE71C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4593" y="1471941"/>
            <a:ext cx="6607865" cy="514957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ru-RU" sz="1700" dirty="0"/>
              <a:t>соответствие мер обеспечения доступа СОНКО к имущественной поддержке методическим рекомендациям и решениям  федерального уполномоченного органа по поддержке СОНКО;</a:t>
            </a:r>
          </a:p>
          <a:p>
            <a:r>
              <a:rPr lang="ru-RU" sz="1700" dirty="0">
                <a:effectLst/>
              </a:rPr>
              <a:t>выявляются любые требования к СОНКО, которые могут привести к издержкам, не связанным с производством и качеством услуг, предоставляемых СОНКО в социальной сфере;</a:t>
            </a:r>
          </a:p>
          <a:p>
            <a:r>
              <a:rPr lang="ru-RU" sz="1700" dirty="0">
                <a:effectLst/>
              </a:rPr>
              <a:t>выявляются потенциальные усмотрения в случае отсутствия фиксированного и прозрачного по конкретным критериям требования к прохождению процедуры отбора и исполнения обязательств потенциальным поставщиком услуг.</a:t>
            </a:r>
            <a:r>
              <a:rPr lang="ru-RU" sz="1700" dirty="0"/>
              <a:t> </a:t>
            </a:r>
          </a:p>
          <a:p>
            <a:r>
              <a:rPr lang="ru-RU" sz="1700" dirty="0"/>
              <a:t>выявляются потенциальные неравенства отдельных групп СОНКО к поддержке (по конкретному признаку – географическому и т.п.) из-за отсутствия выбора при прохождении процедур или неоптимизированного характера административной процедуры, организующей участие СОНКО в отборе</a:t>
            </a:r>
          </a:p>
          <a:p>
            <a:r>
              <a:rPr lang="ru-RU" sz="1700" dirty="0"/>
              <a:t>интеграция регулятивных инструментов, обеспечивающих доступность к мерам поддержки;</a:t>
            </a:r>
          </a:p>
          <a:p>
            <a:r>
              <a:rPr lang="ru-RU" sz="1700" dirty="0"/>
              <a:t>проверяется обеспечение прозрачности и конкурсной основы оказания поддержки СОНКО.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A871097C-6367-378A-073A-7363E6B87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123904" y="2642204"/>
            <a:ext cx="4344988" cy="389375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Набор параметров для анализа: 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675CD3E3-DB0C-0D44-8300-42F3653B2D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816287" y="3031579"/>
            <a:ext cx="5157787" cy="3689896"/>
          </a:xfrm>
        </p:spPr>
        <p:txBody>
          <a:bodyPr>
            <a:normAutofit fontScale="92500"/>
          </a:bodyPr>
          <a:lstStyle/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ru-RU" sz="1800" dirty="0"/>
              <a:t>Конкурсный характер поддержки (финансовой, имущественной) СОНКО.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ru-RU" sz="1800" dirty="0"/>
              <a:t>Наличие административных ограничений, препятствующих доступу СОНКО к оказанию услуг в социальной сфере за счет бюджетных средств.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ru-RU" sz="1800" dirty="0"/>
              <a:t>Логико-структурное соответствие между механизмами доступа (и ограничения доступа) к мерам имущественной (финансовой) поддержки и заявленными целями поддержки СОНКО.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ru-RU" sz="1800" dirty="0"/>
              <a:t>Прозрачность и понятность процедур и критериев отбора, позволяющая СОНКО делать обоснованный выбор при участии в конкурсном отборе и исполнении требований при его благополучном прохождении.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5FA68AE-1296-BE1C-011C-3E59ECA00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63461-EB05-4E8D-B5A4-DE3EFEA7D878}" type="slidenum">
              <a:rPr lang="ru-RU" smtClean="0"/>
              <a:t>3</a:t>
            </a:fld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6C3F68-7990-94F1-5109-318D9C334F06}"/>
              </a:ext>
            </a:extLst>
          </p:cNvPr>
          <p:cNvSpPr txBox="1"/>
          <p:nvPr/>
        </p:nvSpPr>
        <p:spPr>
          <a:xfrm>
            <a:off x="6834516" y="345718"/>
            <a:ext cx="5157787" cy="203132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indent="0" algn="just">
              <a:spcBef>
                <a:spcPts val="0"/>
              </a:spcBef>
              <a:spcAft>
                <a:spcPts val="200"/>
              </a:spcAft>
              <a:buNone/>
            </a:pPr>
            <a:r>
              <a:rPr lang="ru-RU" sz="1800" dirty="0"/>
              <a:t>Анализ был проведен на предмет выявления  в нормативных правовых актах Чувашской Республики наличия  административных барьеров, препятствующих доступу СОНКО к мерам имущественной поддержки СОНКО Чувашской Республики при осуществлении деятельности в социальной сфере.</a:t>
            </a:r>
          </a:p>
        </p:txBody>
      </p:sp>
    </p:spTree>
    <p:extLst>
      <p:ext uri="{BB962C8B-B14F-4D97-AF65-F5344CB8AC3E}">
        <p14:creationId xmlns:p14="http://schemas.microsoft.com/office/powerpoint/2010/main" val="2622448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F64ED3-3100-FCC1-DC30-811D332C9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351" y="365126"/>
            <a:ext cx="11453629" cy="1199723"/>
          </a:xfrm>
        </p:spPr>
        <p:txBody>
          <a:bodyPr>
            <a:noAutofit/>
          </a:bodyPr>
          <a:lstStyle/>
          <a:p>
            <a:r>
              <a:rPr lang="ru-RU" sz="2800" b="1" dirty="0"/>
              <a:t>Общее описание административных барьеров в региональных НПА Чувашской Республики о поддержке СОНКО при оказании услуг в социальной сфере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893FA69-0BA2-98B9-08A3-24B5394BA15D}"/>
              </a:ext>
            </a:extLst>
          </p:cNvPr>
          <p:cNvSpPr txBox="1"/>
          <p:nvPr/>
        </p:nvSpPr>
        <p:spPr>
          <a:xfrm>
            <a:off x="381019" y="1809656"/>
            <a:ext cx="11429961" cy="45466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ru-RU" sz="2000" u="sng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Требования к субъектам оказания социальных услуг, содержащие административные  ограничения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171450" indent="-171450" algn="just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наличие иностранного элемента (регистрация на территории другого государства, наличие среди учредителей иностранного лица) или политической партии в составе учредителей НКО при ее создании;</a:t>
            </a:r>
          </a:p>
          <a:p>
            <a:pPr marL="171450" indent="-171450" algn="just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включение НКО в реестр недобросовестных поставщиков в связи с участием в закупках для государственных и муниципальных нужд в рамках Федерального закона № 44-ФЗ;</a:t>
            </a:r>
          </a:p>
          <a:p>
            <a:pPr marL="171450" indent="-171450" algn="just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у заявителя должна отсутствовать неисполненная обязанность по уплате налогов, сборов, страховых взносов, пеней, штрафов, процентов, подлежащих уплате в соответствии с законодательством Российской Федерации о налогах и сборах (без указания минимально значимого размера задолженности);</a:t>
            </a:r>
          </a:p>
          <a:p>
            <a:pPr marL="171450" indent="-171450" algn="just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требование о включении в реестр некоммерческих организаций - исполнителей общественно полезных услуг;</a:t>
            </a:r>
          </a:p>
          <a:p>
            <a:pPr marL="171450" indent="-171450" algn="just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среднемесячная заработная плата работников СОНКО должна быть не менее минимального размера оплаты труда за последний отчетный год (для СОНКО, являющихся работодателями) – без указания условий занятости.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946A44A2-14F2-517D-B5F4-0529C8BF3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63461-EB05-4E8D-B5A4-DE3EFEA7D87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570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F64ED3-3100-FCC1-DC30-811D332C9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186" y="365126"/>
            <a:ext cx="11824138" cy="878489"/>
          </a:xfrm>
        </p:spPr>
        <p:txBody>
          <a:bodyPr>
            <a:noAutofit/>
          </a:bodyPr>
          <a:lstStyle/>
          <a:p>
            <a:r>
              <a:rPr lang="ru-RU" sz="2800" b="1" dirty="0"/>
              <a:t>Общее описание административных барьеров в региональных НПА Чувашской Республики о поддержке СОНКО при оказании услуг в социальной сфере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893FA69-0BA2-98B9-08A3-24B5394BA15D}"/>
              </a:ext>
            </a:extLst>
          </p:cNvPr>
          <p:cNvSpPr txBox="1"/>
          <p:nvPr/>
        </p:nvSpPr>
        <p:spPr>
          <a:xfrm>
            <a:off x="536028" y="1450427"/>
            <a:ext cx="11256903" cy="52268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ru-RU" sz="2000" u="sng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Административные ограничения при использовании мер государственной поддержки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171450" indent="-171450" algn="just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запрет на приобретение иностранной валюты за счет средств гранта.</a:t>
            </a: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ru-RU" sz="2000" u="sng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Административные ограничения в порядке допуска НКО к участию в оказании социальных услуг: </a:t>
            </a:r>
          </a:p>
          <a:p>
            <a:pPr marL="171450" indent="-171450" algn="just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отсутствие требования к  информированию заявителя о причинах отказа в допуске к конкурсу на предоставление грантов. </a:t>
            </a:r>
          </a:p>
          <a:p>
            <a:pPr marL="171450" indent="-171450" algn="just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отсутствие требований к соотношению отдельных категорий членов в составе конкурсной комиссии, рассматривающей заявки на предоставление грантов за счет средств республиканского бюджета.</a:t>
            </a:r>
          </a:p>
          <a:p>
            <a:pPr marL="171450" indent="-171450" algn="just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отсутствие возможности направления заявки на участие в конкурсе с использованием электронного документооборота</a:t>
            </a: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ru-RU" sz="2000" u="sng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Административные ограничения при определении мер имущественной поддержки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71450" indent="-171450" algn="just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отсутствие положений о возможности уменьшения объема показателей при реализации НКО проекта, описанного в заявке, в случае, если предоставленная сумма гранта была меньше, чем была указана в заявке.</a:t>
            </a:r>
            <a:endParaRPr lang="ru-RU" sz="2000" dirty="0"/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1E32315F-2D9F-CC06-626E-7EB2584DF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63461-EB05-4E8D-B5A4-DE3EFEA7D87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310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F64ED3-3100-FCC1-DC30-811D332C9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186" y="365127"/>
            <a:ext cx="11824138" cy="806726"/>
          </a:xfrm>
        </p:spPr>
        <p:txBody>
          <a:bodyPr>
            <a:noAutofit/>
          </a:bodyPr>
          <a:lstStyle/>
          <a:p>
            <a:pPr algn="just"/>
            <a:r>
              <a:rPr lang="ru-RU" sz="2700" b="1" dirty="0"/>
              <a:t>Сравнение с НПА по поддержке некоммерческих организаций в регионах – лидерах рейтинга по реализации мер поддержки СОНКО и социального предпринимательства за 2021 год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893FA69-0BA2-98B9-08A3-24B5394BA15D}"/>
              </a:ext>
            </a:extLst>
          </p:cNvPr>
          <p:cNvSpPr txBox="1"/>
          <p:nvPr/>
        </p:nvSpPr>
        <p:spPr>
          <a:xfrm>
            <a:off x="350362" y="1410136"/>
            <a:ext cx="11491275" cy="5128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ru-RU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 ходе исследования административных барьеров, выявленных в НПА Чувашской Республики, для сравнения были проанализированы отдельные НПА регионов в ПФО – лидеров по рейтингу мер поддержки СОНКО и социального предпринимательства (Республика Башкортостан) и делающих первые шаги к успеху (Ульяновская область) в 2021 году.</a:t>
            </a: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ru-RU" u="sng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 НПА регионов – лидеров по мерам поддержки СОНКО и социального предпринимательства были выявленные следующие схожие положения:</a:t>
            </a:r>
            <a:endParaRPr lang="ru-RU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СОНКО не должна являться иностранным юридическим лицом а также российскими юридическими лицами, в уставном (складочном) капитале которых доля участия иностранных юридических лиц, местом регистрации которых является государство или территория, включенные в утвержденный Министерством финансов Российской Федерации перечень государств и территорий, предоставляющих льготный налоговый режим налогообложения и (или) не предусматривающих раскрытия и предоставления информации при проведении финансовых операций (офшорные зоны), в совокупности превышает 50 процентов;</a:t>
            </a:r>
          </a:p>
          <a:p>
            <a:pPr marL="171450" indent="-171450" algn="just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 НПА отсутствуют требования к количественному соотношению лиц, входящих в состав конкурсной комиссии, что снижает условия прозрачности принятия решения конкурсной комиссией на предоставление субсидии;</a:t>
            </a:r>
          </a:p>
          <a:p>
            <a:pPr marL="171450" indent="-171450" algn="just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требование об отсутствии задолженности по обязательным платежам и страховым взносам при допуске СОНКО к участию в конкурсе.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1E32315F-2D9F-CC06-626E-7EB2584DF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63461-EB05-4E8D-B5A4-DE3EFEA7D87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724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F64ED3-3100-FCC1-DC30-811D332C9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938" y="365127"/>
            <a:ext cx="11406433" cy="907492"/>
          </a:xfrm>
        </p:spPr>
        <p:txBody>
          <a:bodyPr>
            <a:noAutofit/>
          </a:bodyPr>
          <a:lstStyle/>
          <a:p>
            <a:r>
              <a:rPr lang="ru-RU" sz="2400" b="1" dirty="0"/>
              <a:t>Сравнение с НПА по поддержке некоммерческих организаций в регионах – лидерах рейтинга по реализации мер поддержки СОНКО и социального предпринимательства за 2021 год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893FA69-0BA2-98B9-08A3-24B5394BA15D}"/>
              </a:ext>
            </a:extLst>
          </p:cNvPr>
          <p:cNvSpPr txBox="1"/>
          <p:nvPr/>
        </p:nvSpPr>
        <p:spPr>
          <a:xfrm>
            <a:off x="329938" y="1400710"/>
            <a:ext cx="11500701" cy="5128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ru-RU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Однако, НПА субъектов РФ в ПФО – лидеров рейтинга по поддержке СОНКО и социального предпринимательства и делающих первые шаги к успеху за 2021 год содержат дополнительные положения, допускающие исключения из требований, ограничивающих допуск СОНКО к мерам имущественной поддержки: </a:t>
            </a:r>
          </a:p>
          <a:p>
            <a:pPr marL="285750" indent="-285750" algn="just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например, в постановлении Правительства Республики Башкортостан от 12 августа 2020 года № 500 при определении условий допуска СОНКО к участию в конкурсе при наличии задолженности по уплате налогов и сборов установлено, что «в 2022 году у Получателя субсидии может быть неисполненная обязанность по уплате налогов, сборов, страховых взносов, пеней, штрафов, процентов, подлежащих уплате в соответствии с законодательством Российской Федерации о налогах и сборах, не превышающая 300 тыс. рублей»;</a:t>
            </a:r>
          </a:p>
          <a:p>
            <a:pPr marL="285750" indent="-285750" algn="just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 постановлении Правительства Тюменской области также предусмотрено, что наличие у СОНКО  статуса «НКО - исполнителя общественно полезных услуг» является лишь дополнительным фактором, влияющим на получение субсидии, а не обязательным условием, являющимся основанием для отказа в допуске к конкурсу; </a:t>
            </a:r>
          </a:p>
          <a:p>
            <a:pPr marL="285750" indent="-285750" algn="just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запрет на участие в конкурсе на получение для иностранных юридических лиц и российских юридических лиц, имеющих в своем уставном капитале доли иностранных юридических лиц (оффшорных компаний) отсутствует в НПА Ульяновской области;</a:t>
            </a:r>
          </a:p>
          <a:p>
            <a:pPr marL="285750" indent="-285750" algn="just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 указанных НПА присутствует подробное описание процедуры принятия конкурсной комиссией решений о предоставлении субсидии, а также описан порядок формирования самой конкурсной комиссии.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1E32315F-2D9F-CC06-626E-7EB2584DF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63461-EB05-4E8D-B5A4-DE3EFEA7D878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8712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34ED61-3EC5-74D6-0DD2-BA8C849F9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6"/>
            <a:ext cx="10775623" cy="889826"/>
          </a:xfrm>
        </p:spPr>
        <p:txBody>
          <a:bodyPr>
            <a:normAutofit/>
          </a:bodyPr>
          <a:lstStyle/>
          <a:p>
            <a:pPr algn="just"/>
            <a:r>
              <a:rPr lang="ru-RU" sz="2700" b="1" dirty="0"/>
              <a:t>Предложения по решению выявленных проблем и реинжинирингу порядка предоставления государственной услуги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589C299-62DD-D050-00BC-D34AB3F846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55423"/>
            <a:ext cx="10851037" cy="4619134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ru-RU" sz="2100" u="sng" dirty="0"/>
              <a:t>Из требования к субъектам, обращающимся за государственной поддержкой</a:t>
            </a:r>
            <a:r>
              <a:rPr lang="ru-RU" sz="2100" dirty="0"/>
              <a:t>:</a:t>
            </a:r>
          </a:p>
          <a:p>
            <a:pPr>
              <a:spcBef>
                <a:spcPts val="600"/>
              </a:spcBef>
            </a:pPr>
            <a:r>
              <a:rPr lang="ru-RU" sz="2100" dirty="0"/>
              <a:t>исключить обязательность включения организации – участника конкурса в реестр некоммерческих организаций - исполнителей общественно полезных услуг;</a:t>
            </a:r>
          </a:p>
          <a:p>
            <a:pPr>
              <a:spcBef>
                <a:spcPts val="600"/>
              </a:spcBef>
            </a:pPr>
            <a:r>
              <a:rPr lang="ru-RU" sz="2100" dirty="0"/>
              <a:t>исключить проверку отсутствия в составе учредителей НКО политической партии;</a:t>
            </a:r>
          </a:p>
          <a:p>
            <a:pPr>
              <a:spcBef>
                <a:spcPts val="600"/>
              </a:spcBef>
            </a:pPr>
            <a:r>
              <a:rPr lang="ru-RU" sz="2100" dirty="0"/>
              <a:t>исключить требования о проверке наличия иностранного элемента в деятельности НКО (наличие статуса иностранного юридического лица, наличие в уставном (складочном) капитале юридического лица доли участия иностранных юридических лиц;</a:t>
            </a:r>
          </a:p>
          <a:p>
            <a:pPr>
              <a:spcBef>
                <a:spcPts val="600"/>
              </a:spcBef>
            </a:pPr>
            <a:r>
              <a:rPr lang="ru-RU" sz="2100" dirty="0"/>
              <a:t>исключить требования о выплате в качестве среднемесячной заработной платы работников НКО в размере минимального размера оплаты труда без уточнения условий занятости;</a:t>
            </a:r>
          </a:p>
          <a:p>
            <a:pPr>
              <a:spcBef>
                <a:spcPts val="600"/>
              </a:spcBef>
            </a:pPr>
            <a:r>
              <a:rPr lang="ru-RU" sz="2100" dirty="0"/>
              <a:t>предусмотреть возможность допуска заявителей к участию в конкурсе при условии незначительной задолженности по обязательным платежам и страховым взносам с указанием минимально значимого размера такой задолженности и условий ее погашения в срок, позволяющий участвовать в конкурсных процедурах.</a:t>
            </a:r>
          </a:p>
          <a:p>
            <a:pPr marL="0" indent="0">
              <a:spcBef>
                <a:spcPts val="600"/>
              </a:spcBef>
              <a:buNone/>
            </a:pPr>
            <a:endParaRPr lang="ru-RU" sz="2000" dirty="0"/>
          </a:p>
          <a:p>
            <a:pPr marL="0" indent="0">
              <a:spcBef>
                <a:spcPts val="600"/>
              </a:spcBef>
              <a:buNone/>
            </a:pPr>
            <a:r>
              <a:rPr lang="ru-RU" sz="2000" dirty="0"/>
              <a:t>	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DA51381-8141-164D-91D3-8DD69613D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63461-EB05-4E8D-B5A4-DE3EFEA7D878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542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223234-8EBA-509C-CEFC-89DDC3CF7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945" y="188190"/>
            <a:ext cx="11288109" cy="985693"/>
          </a:xfrm>
        </p:spPr>
        <p:txBody>
          <a:bodyPr>
            <a:normAutofit/>
          </a:bodyPr>
          <a:lstStyle/>
          <a:p>
            <a:r>
              <a:rPr lang="ru-RU" sz="2800" b="1" dirty="0"/>
              <a:t>Предложения по решению выявленных проблем и реинжинирингу порядка предоставления государственной услуги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74AA076-791A-E89F-690F-E2C79E3D37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945" y="1173883"/>
            <a:ext cx="11288109" cy="5216526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ru-RU" sz="2100" u="sng" dirty="0">
                <a:cs typeface="Times New Roman" panose="02020603050405020304" pitchFamily="18" charset="0"/>
              </a:rPr>
              <a:t>В требования к порядку допуска к участию в конкурсах: </a:t>
            </a:r>
          </a:p>
          <a:p>
            <a:pPr algn="just">
              <a:spcBef>
                <a:spcPts val="600"/>
              </a:spcBef>
            </a:pPr>
            <a:r>
              <a:rPr lang="ru-RU" sz="2100" dirty="0">
                <a:cs typeface="Times New Roman" panose="02020603050405020304" pitchFamily="18" charset="0"/>
              </a:rPr>
              <a:t>в состав комиссий по принятию решений о предоставлении грантов (субсидий, компенсаций) должны включаться некоммерческие организации,  помимо общественных объединений, обеспечивающие объективность принятия решений о предоставлении финансовых (имущественных) мер поддержки;</a:t>
            </a:r>
          </a:p>
          <a:p>
            <a:pPr algn="just">
              <a:spcBef>
                <a:spcPts val="600"/>
              </a:spcBef>
            </a:pPr>
            <a:r>
              <a:rPr lang="ru-RU" sz="2100" dirty="0">
                <a:cs typeface="Times New Roman" panose="02020603050405020304" pitchFamily="18" charset="0"/>
              </a:rPr>
              <a:t>установить процентное соотношение представителей органов государственной власти (органов местного самоуправления) и представителей общественности в конкурсных комиссиях с преимущественным участием представителей общественности, ограничить, если нет дополнительного обоснования, участие в конкурсных комиссиях представителей территориальных органов Федеральных органов исполнительной власти;</a:t>
            </a:r>
          </a:p>
          <a:p>
            <a:pPr algn="just">
              <a:spcBef>
                <a:spcPts val="600"/>
              </a:spcBef>
            </a:pPr>
            <a:r>
              <a:rPr lang="ru-RU" sz="2100" dirty="0">
                <a:cs typeface="Times New Roman" panose="02020603050405020304" pitchFamily="18" charset="0"/>
              </a:rPr>
              <a:t>установить возможность и порядок направления заявки на участие в конкурсе с использованием электронных технологий, чтобы исключить неравенство  доступа к конкурсу лиц, располагающихся в отдаленных муниципальных образованиях.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2100" u="sng" dirty="0">
                <a:cs typeface="Times New Roman" panose="02020603050405020304" pitchFamily="18" charset="0"/>
              </a:rPr>
              <a:t>Усилить требования к информационной открытости конкурсных процедур</a:t>
            </a:r>
            <a:r>
              <a:rPr lang="ru-RU" sz="2100" dirty="0">
                <a:cs typeface="Times New Roman" panose="02020603050405020304" pitchFamily="18" charset="0"/>
              </a:rPr>
              <a:t>: </a:t>
            </a:r>
          </a:p>
          <a:p>
            <a:pPr algn="just">
              <a:spcBef>
                <a:spcPts val="600"/>
              </a:spcBef>
            </a:pPr>
            <a:r>
              <a:rPr lang="ru-RU" sz="2100" dirty="0">
                <a:cs typeface="Times New Roman" panose="02020603050405020304" pitchFamily="18" charset="0"/>
              </a:rPr>
              <a:t>утверждение нормативными актами форм обязательного учета (регистры учета) и отчетов по итогам реализованных проектов; оповещение об этом участников конкурсного отбора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F11F7BA-CBCF-645F-5B2C-DA947F155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63461-EB05-4E8D-B5A4-DE3EFEA7D878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97912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</TotalTime>
  <Words>1472</Words>
  <Application>Microsoft Office PowerPoint</Application>
  <PresentationFormat>Широкоэкранный</PresentationFormat>
  <Paragraphs>77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Отчет по результатам анализа региональных нормативных правовых актов, направленных на поддержку СОНКО в Чувашской Республике</vt:lpstr>
      <vt:lpstr>Общая характеристика исследования</vt:lpstr>
      <vt:lpstr>Методология анализа </vt:lpstr>
      <vt:lpstr>Общее описание административных барьеров в региональных НПА Чувашской Республики о поддержке СОНКО при оказании услуг в социальной сфере</vt:lpstr>
      <vt:lpstr>Общее описание административных барьеров в региональных НПА Чувашской Республики о поддержке СОНКО при оказании услуг в социальной сфере</vt:lpstr>
      <vt:lpstr>Сравнение с НПА по поддержке некоммерческих организаций в регионах – лидерах рейтинга по реализации мер поддержки СОНКО и социального предпринимательства за 2021 год</vt:lpstr>
      <vt:lpstr>Сравнение с НПА по поддержке некоммерческих организаций в регионах – лидерах рейтинга по реализации мер поддержки СОНКО и социального предпринимательства за 2021 год</vt:lpstr>
      <vt:lpstr>Предложения по решению выявленных проблем и реинжинирингу порядка предоставления государственной услуги</vt:lpstr>
      <vt:lpstr>Предложения по решению выявленных проблем и реинжинирингу порядка предоставления государственной услуги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Аналитический отчет по результатам анализа муниципальных программ (подпрограмм), направленных на поддержку СОНКО в Чувашской Республике, действующих на 2022 год</dc:title>
  <dc:creator>-</dc:creator>
  <cp:lastModifiedBy>Аланова Юлия Валерьевна</cp:lastModifiedBy>
  <cp:revision>40</cp:revision>
  <dcterms:created xsi:type="dcterms:W3CDTF">2022-11-30T05:47:30Z</dcterms:created>
  <dcterms:modified xsi:type="dcterms:W3CDTF">2023-04-05T06:37:45Z</dcterms:modified>
</cp:coreProperties>
</file>